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549" r:id="rId3"/>
    <p:sldId id="556" r:id="rId4"/>
    <p:sldId id="557" r:id="rId5"/>
    <p:sldId id="558" r:id="rId6"/>
    <p:sldId id="559" r:id="rId7"/>
    <p:sldId id="560" r:id="rId8"/>
    <p:sldId id="561" r:id="rId9"/>
    <p:sldId id="550" r:id="rId10"/>
    <p:sldId id="552" r:id="rId11"/>
    <p:sldId id="553" r:id="rId12"/>
    <p:sldId id="555" r:id="rId13"/>
    <p:sldId id="554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Φωτεινό στυλ 3 - Έμφαση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85" autoAdjust="0"/>
  </p:normalViewPr>
  <p:slideViewPr>
    <p:cSldViewPr>
      <p:cViewPr varScale="1">
        <p:scale>
          <a:sx n="111" d="100"/>
          <a:sy n="111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964815790544725"/>
          <c:y val="0.16446992000888791"/>
          <c:w val="0.80864337405854803"/>
          <c:h val="0.7807336541150599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-0.14530818082919286"/>
                  <c:y val="-0.14219804121381147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3918427380456078"/>
                  <c:y val="4.8186216857130836E-2"/>
                </c:manualLayout>
              </c:layout>
              <c:showCatName val="1"/>
              <c:showPercent val="1"/>
            </c:dLbl>
            <c:dLbl>
              <c:idx val="2"/>
              <c:spPr/>
              <c:txPr>
                <a:bodyPr/>
                <a:lstStyle/>
                <a:p>
                  <a:pPr>
                    <a:defRPr sz="1600" b="1" i="1" u="none">
                      <a:solidFill>
                        <a:schemeClr val="tx1"/>
                      </a:solidFill>
                    </a:defRPr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sz="1600" b="1" i="1" u="none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ΑΠΑΝΤΗΣΕΙΣ!$C$7:$C$9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ΔΞ/ΔΑ</c:v>
                </c:pt>
              </c:strCache>
            </c:strRef>
          </c:cat>
          <c:val>
            <c:numRef>
              <c:f>ΑΠΑΝΤΗΣΕΙΣ!$E$7:$E$9</c:f>
              <c:numCache>
                <c:formatCode>0%</c:formatCode>
                <c:ptCount val="3"/>
                <c:pt idx="0">
                  <c:v>0.6079136690647482</c:v>
                </c:pt>
                <c:pt idx="1">
                  <c:v>0.38848920863309361</c:v>
                </c:pt>
                <c:pt idx="2">
                  <c:v>3.5971223021582744E-3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32"/>
  <c:chart>
    <c:autoTitleDeleted val="1"/>
    <c:plotArea>
      <c:layout/>
      <c:barChart>
        <c:barDir val="col"/>
        <c:grouping val="clustered"/>
        <c:ser>
          <c:idx val="0"/>
          <c:order val="0"/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Lbls>
            <c:showVal val="1"/>
          </c:dLbls>
          <c:cat>
            <c:strRef>
              <c:f>ΔΗΜΟΓΡΑΦΙΚΕΣ!$C$73:$C$76</c:f>
              <c:strCache>
                <c:ptCount val="4"/>
                <c:pt idx="0">
                  <c:v>Βιομηχανία</c:v>
                </c:pt>
                <c:pt idx="1">
                  <c:v>Κατασκευές</c:v>
                </c:pt>
                <c:pt idx="2">
                  <c:v>Υπηρεσίες</c:v>
                </c:pt>
                <c:pt idx="3">
                  <c:v>Εμπόριο</c:v>
                </c:pt>
              </c:strCache>
            </c:strRef>
          </c:cat>
          <c:val>
            <c:numRef>
              <c:f>ΔΗΜΟΓΡΑΦΙΚΕΣ!$F$73:$F$76</c:f>
              <c:numCache>
                <c:formatCode>0%</c:formatCode>
                <c:ptCount val="4"/>
                <c:pt idx="0">
                  <c:v>0.10431654676258996</c:v>
                </c:pt>
                <c:pt idx="1">
                  <c:v>9.712230215827343E-2</c:v>
                </c:pt>
                <c:pt idx="2">
                  <c:v>0.34172661870503596</c:v>
                </c:pt>
                <c:pt idx="3">
                  <c:v>0.62949640287769781</c:v>
                </c:pt>
              </c:numCache>
            </c:numRef>
          </c:val>
        </c:ser>
        <c:gapWidth val="100"/>
        <c:axId val="167798272"/>
        <c:axId val="167799808"/>
      </c:barChart>
      <c:catAx>
        <c:axId val="167798272"/>
        <c:scaling>
          <c:orientation val="minMax"/>
        </c:scaling>
        <c:axPos val="b"/>
        <c:tickLblPos val="nextTo"/>
        <c:crossAx val="167799808"/>
        <c:auto val="1"/>
        <c:lblAlgn val="ctr"/>
        <c:lblOffset val="100"/>
      </c:catAx>
      <c:valAx>
        <c:axId val="167799808"/>
        <c:scaling>
          <c:orientation val="minMax"/>
        </c:scaling>
        <c:delete val="1"/>
        <c:axPos val="l"/>
        <c:numFmt formatCode="0%" sourceLinked="1"/>
        <c:tickLblPos val="none"/>
        <c:crossAx val="167798272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871847572491939E-2"/>
          <c:y val="0.16909209161944971"/>
          <c:w val="0.83458203718105384"/>
          <c:h val="0.8044525355768550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2"/>
              <c:layout>
                <c:manualLayout>
                  <c:x val="0.21911239028996782"/>
                  <c:y val="-0.21209680405880829"/>
                </c:manualLayout>
              </c:layout>
              <c:showCatName val="1"/>
              <c:showPercent val="1"/>
            </c:dLbl>
            <c:dLbl>
              <c:idx val="3"/>
              <c:spPr/>
              <c:txPr>
                <a:bodyPr/>
                <a:lstStyle/>
                <a:p>
                  <a:pPr>
                    <a:defRPr sz="1400" b="1" i="1">
                      <a:solidFill>
                        <a:schemeClr val="tx1"/>
                      </a:solidFill>
                    </a:defRPr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sz="1400" b="1" i="1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ΑΠΑΝΤΗΣΕΙΣ!$C$19:$C$22</c:f>
              <c:strCache>
                <c:ptCount val="4"/>
                <c:pt idx="0">
                  <c:v>Θετική, εγκρίθηκε</c:v>
                </c:pt>
                <c:pt idx="1">
                  <c:v>Αρνητική, απορρίφθηκε</c:v>
                </c:pt>
                <c:pt idx="2">
                  <c:v>Δεν έχει απαντηθεί το αίτημα μέχρι σήμερα</c:v>
                </c:pt>
                <c:pt idx="3">
                  <c:v>ΔΞ/ΔΑ</c:v>
                </c:pt>
              </c:strCache>
            </c:strRef>
          </c:cat>
          <c:val>
            <c:numRef>
              <c:f>ΑΠΑΝΤΗΣΕΙΣ!$E$19:$E$22</c:f>
              <c:numCache>
                <c:formatCode>0%</c:formatCode>
                <c:ptCount val="4"/>
                <c:pt idx="0">
                  <c:v>0.17058823529411768</c:v>
                </c:pt>
                <c:pt idx="1">
                  <c:v>0.17647058823529416</c:v>
                </c:pt>
                <c:pt idx="2">
                  <c:v>0.64117647058823546</c:v>
                </c:pt>
                <c:pt idx="3">
                  <c:v>1.1764705882352943E-2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136929230085543E-2"/>
          <c:y val="0.19245619882391238"/>
          <c:w val="0.83619875569381186"/>
          <c:h val="0.8069278852057373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6.3906927008110223E-2"/>
                  <c:y val="-7.5924799778582103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3.0773733474058446E-2"/>
                  <c:y val="-0.25163724498447543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  <c:showCatName val="1"/>
              <c:showPercent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 b="1" i="1"/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ΑΠΑΝΤΗΣΕΙΣ!$C$30:$C$32</c:f>
              <c:strCache>
                <c:ptCount val="3"/>
                <c:pt idx="0">
                  <c:v>Ναι, εκταμιεύτηκε</c:v>
                </c:pt>
                <c:pt idx="1">
                  <c:v>Όχι, δεν εκταμιεύτηκε ακόμα</c:v>
                </c:pt>
                <c:pt idx="2">
                  <c:v>ΔΞ/ΔΑ</c:v>
                </c:pt>
              </c:strCache>
            </c:strRef>
          </c:cat>
          <c:val>
            <c:numRef>
              <c:f>ΑΠΑΝΤΗΣΕΙΣ!$E$30:$E$32</c:f>
              <c:numCache>
                <c:formatCode>0%</c:formatCode>
                <c:ptCount val="3"/>
                <c:pt idx="0">
                  <c:v>3.4482758620689655E-2</c:v>
                </c:pt>
                <c:pt idx="1">
                  <c:v>0.96551724137931039</c:v>
                </c:pt>
                <c:pt idx="2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3910477399256424"/>
          <c:y val="0.20065594563567013"/>
          <c:w val="0.72713497602398836"/>
          <c:h val="0.7045096841091730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1.8227542572044647E-2"/>
                  <c:y val="-4.695265340888049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8464682457073267E-2"/>
                  <c:y val="-0.29084847054031032"/>
                </c:manualLayout>
              </c:layout>
              <c:spPr/>
              <c:txPr>
                <a:bodyPr/>
                <a:lstStyle/>
                <a:p>
                  <a:pPr>
                    <a:defRPr sz="1200" b="1" i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4.3756938360836828E-2"/>
                  <c:y val="-0.13721183757360295"/>
                </c:manualLayout>
              </c:layout>
              <c:showCatName val="1"/>
              <c:showPercent val="1"/>
            </c:dLbl>
            <c:dLbl>
              <c:idx val="3"/>
              <c:spPr/>
              <c:txPr>
                <a:bodyPr/>
                <a:lstStyle/>
                <a:p>
                  <a:pPr>
                    <a:defRPr sz="1200" b="1" i="1">
                      <a:solidFill>
                        <a:schemeClr val="bg1"/>
                      </a:solidFill>
                    </a:defRPr>
                  </a:pPr>
                  <a:endParaRPr lang="el-GR"/>
                </a:p>
              </c:txPr>
            </c:dLbl>
            <c:txPr>
              <a:bodyPr/>
              <a:lstStyle/>
              <a:p>
                <a:pPr>
                  <a:defRPr sz="1200" b="1" i="1"/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ΑΠΑΝΤΗΣΕΙΣ!$C$44:$C$47</c:f>
              <c:strCache>
                <c:ptCount val="4"/>
                <c:pt idx="0">
                  <c:v>Στους κανόνες επιλεξιμότητας του «Ταμείου Εγγυοδοσίας Επιχειρήσεων COVID-19»</c:v>
                </c:pt>
                <c:pt idx="1">
                  <c:v>Σε επιπλέον κανόνες επιλεξιμότητας της Τράπεζας με την οποία συνεργάζεστε</c:v>
                </c:pt>
                <c:pt idx="2">
                  <c:v>Και στα δύο παραπάνω</c:v>
                </c:pt>
                <c:pt idx="3">
                  <c:v>ΔΞ/ΔΑ</c:v>
                </c:pt>
              </c:strCache>
            </c:strRef>
          </c:cat>
          <c:val>
            <c:numRef>
              <c:f>ΑΠΑΝΤΗΣΕΙΣ!$E$44:$E$47</c:f>
              <c:numCache>
                <c:formatCode>0%</c:formatCode>
                <c:ptCount val="4"/>
                <c:pt idx="0">
                  <c:v>0.23333333333333336</c:v>
                </c:pt>
                <c:pt idx="1">
                  <c:v>0.5</c:v>
                </c:pt>
                <c:pt idx="2">
                  <c:v>0.1</c:v>
                </c:pt>
                <c:pt idx="3">
                  <c:v>0.16666666666666666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dPt>
            <c:idx val="0"/>
            <c:spPr>
              <a:solidFill>
                <a:schemeClr val="accent3"/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Pt>
            <c:idx val="5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1.541090903599708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986262583553281E-2"/>
                  <c:y val="9.9831674887276688E-3"/>
                </c:manualLayout>
              </c:layout>
              <c:showVal val="1"/>
            </c:dLbl>
            <c:dLbl>
              <c:idx val="2"/>
              <c:layout>
                <c:manualLayout>
                  <c:x val="1.0273939357331386E-2"/>
                  <c:y val="2.329405747369789E-2"/>
                </c:manualLayout>
              </c:layout>
              <c:showVal val="1"/>
            </c:dLbl>
            <c:dLbl>
              <c:idx val="3"/>
              <c:layout>
                <c:manualLayout>
                  <c:x val="1.0273939357331386E-2"/>
                  <c:y val="-6.1007541000127313E-17"/>
                </c:manualLayout>
              </c:layout>
              <c:showVal val="1"/>
            </c:dLbl>
            <c:dLbl>
              <c:idx val="4"/>
              <c:layout>
                <c:manualLayout>
                  <c:x val="1.8835555488440878E-2"/>
                  <c:y val="-3.3277224962425566E-3"/>
                </c:manualLayout>
              </c:layout>
              <c:showVal val="1"/>
            </c:dLbl>
            <c:dLbl>
              <c:idx val="5"/>
              <c:layout>
                <c:manualLayout>
                  <c:x val="6.8492929048875927E-3"/>
                  <c:y val="6.655444992485111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l-GR"/>
              </a:p>
            </c:txPr>
            <c:showVal val="1"/>
          </c:dLbls>
          <c:cat>
            <c:strRef>
              <c:f>ΑΠΑΝΤΗΣΕΙΣ!$C$58:$C$63</c:f>
              <c:strCache>
                <c:ptCount val="6"/>
                <c:pt idx="0">
                  <c:v>Πολύ αυστηρές/Πολύ δύσκολες</c:v>
                </c:pt>
                <c:pt idx="1">
                  <c:v>Σχετικά αυστηρές/δύσκολες</c:v>
                </c:pt>
                <c:pt idx="2">
                  <c:v>Ούτε αυστηρές/Ούτε χαλαρές</c:v>
                </c:pt>
                <c:pt idx="3">
                  <c:v>Σχετικά χαλαρές/απλές</c:v>
                </c:pt>
                <c:pt idx="4">
                  <c:v>Πολύ χαλαρές/Πολύ απλές</c:v>
                </c:pt>
                <c:pt idx="5">
                  <c:v>ΔΞ/ΔΑ</c:v>
                </c:pt>
              </c:strCache>
            </c:strRef>
          </c:cat>
          <c:val>
            <c:numRef>
              <c:f>ΑΠΑΝΤΗΣΕΙΣ!$E$58:$E$63</c:f>
              <c:numCache>
                <c:formatCode>0%</c:formatCode>
                <c:ptCount val="6"/>
                <c:pt idx="0">
                  <c:v>0.32014388489208639</c:v>
                </c:pt>
                <c:pt idx="1">
                  <c:v>0.26978417266187055</c:v>
                </c:pt>
                <c:pt idx="2">
                  <c:v>0.19064748201438853</c:v>
                </c:pt>
                <c:pt idx="3">
                  <c:v>1.0791366906474817E-2</c:v>
                </c:pt>
                <c:pt idx="4">
                  <c:v>1.0791366906474817E-2</c:v>
                </c:pt>
                <c:pt idx="5">
                  <c:v>0.197841726618705</c:v>
                </c:pt>
              </c:numCache>
            </c:numRef>
          </c:val>
        </c:ser>
        <c:dLbls/>
        <c:shape val="box"/>
        <c:axId val="176633728"/>
        <c:axId val="182862976"/>
        <c:axId val="0"/>
      </c:bar3DChart>
      <c:catAx>
        <c:axId val="176633728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sz="1200" b="1" i="1"/>
            </a:pPr>
            <a:endParaRPr lang="el-GR"/>
          </a:p>
        </c:txPr>
        <c:crossAx val="182862976"/>
        <c:crosses val="autoZero"/>
        <c:auto val="1"/>
        <c:lblAlgn val="ctr"/>
        <c:lblOffset val="100"/>
      </c:catAx>
      <c:valAx>
        <c:axId val="182862976"/>
        <c:scaling>
          <c:orientation val="minMax"/>
        </c:scaling>
        <c:delete val="1"/>
        <c:axPos val="t"/>
        <c:numFmt formatCode="0%" sourceLinked="1"/>
        <c:majorTickMark val="none"/>
        <c:tickLblPos val="none"/>
        <c:crossAx val="1766337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2500569810685417E-2"/>
          <c:y val="0.10435022285659409"/>
          <c:w val="0.83499886037862925"/>
          <c:h val="0.80923541452079739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dPt>
            <c:idx val="2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1"/>
              <c:layout>
                <c:manualLayout>
                  <c:x val="-0.14835121412626551"/>
                  <c:y val="-0.26083330665707577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 b="1" i="1" u="none">
                    <a:solidFill>
                      <a:schemeClr val="bg1"/>
                    </a:solidFill>
                  </a:defRPr>
                </a:pPr>
                <a:endParaRPr lang="el-GR"/>
              </a:p>
            </c:txPr>
            <c:showCatName val="1"/>
            <c:showPercent val="1"/>
            <c:showLeaderLines val="1"/>
          </c:dLbls>
          <c:cat>
            <c:strRef>
              <c:f>ΑΠΑΝΤΗΣΕΙΣ!$C$76:$C$78</c:f>
              <c:strCache>
                <c:ptCount val="3"/>
                <c:pt idx="0">
                  <c:v>Απλές / Γρήγορες</c:v>
                </c:pt>
                <c:pt idx="1">
                  <c:v>Πολύπλοκες / Χρονοβόρες</c:v>
                </c:pt>
                <c:pt idx="2">
                  <c:v>ΔΞ/ΔΑ</c:v>
                </c:pt>
              </c:strCache>
            </c:strRef>
          </c:cat>
          <c:val>
            <c:numRef>
              <c:f>ΑΠΑΝΤΗΣΕΙΣ!$E$76:$E$78</c:f>
              <c:numCache>
                <c:formatCode>0%</c:formatCode>
                <c:ptCount val="3"/>
                <c:pt idx="0">
                  <c:v>0.15827338129496407</c:v>
                </c:pt>
                <c:pt idx="1">
                  <c:v>0.62230215827338142</c:v>
                </c:pt>
                <c:pt idx="2">
                  <c:v>0.21942446043165473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44182014367376377"/>
          <c:y val="3.1530625671887844E-2"/>
          <c:w val="0.51159174137884067"/>
          <c:h val="0.93693874865622429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rgbClr val="002060"/>
              </a:solidFill>
            </c:spPr>
          </c:dPt>
          <c:dPt>
            <c:idx val="7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4.9915837443638362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6638612481212781E-3"/>
                  <c:y val="1.1465682062504642E-2"/>
                </c:manualLayout>
              </c:layout>
              <c:showVal val="1"/>
            </c:dLbl>
            <c:dLbl>
              <c:idx val="5"/>
              <c:layout>
                <c:manualLayout>
                  <c:x val="6.6554449924851114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8.3193062406063927E-3"/>
                  <c:y val="1.1465682062504669E-2"/>
                </c:manualLayout>
              </c:layout>
              <c:showVal val="1"/>
            </c:dLbl>
            <c:dLbl>
              <c:idx val="7"/>
              <c:layout>
                <c:manualLayout>
                  <c:x val="9.9831674887276688E-3"/>
                  <c:y val="5.7328410312523373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l-GR"/>
              </a:p>
            </c:txPr>
            <c:showVal val="1"/>
          </c:dLbls>
          <c:cat>
            <c:strRef>
              <c:f>ΔΗΜΟΓΡΑΦΙΚΕΣ!$C$7:$C$14</c:f>
              <c:strCache>
                <c:ptCount val="8"/>
                <c:pt idx="0">
                  <c:v>Ατομική Επιχείρηση – Ελεύθερος Επαγγελματίας</c:v>
                </c:pt>
                <c:pt idx="1">
                  <c:v>ΟΕ</c:v>
                </c:pt>
                <c:pt idx="2">
                  <c:v>ΑΕ</c:v>
                </c:pt>
                <c:pt idx="3">
                  <c:v>ΙΚΕ</c:v>
                </c:pt>
                <c:pt idx="4">
                  <c:v>ΕΠΕ</c:v>
                </c:pt>
                <c:pt idx="5">
                  <c:v>ΕΕ</c:v>
                </c:pt>
                <c:pt idx="6">
                  <c:v>Κοινωνική Συνεταιριστική Επιχείρηση</c:v>
                </c:pt>
                <c:pt idx="7">
                  <c:v>ΔΞ/ΔΑ</c:v>
                </c:pt>
              </c:strCache>
            </c:strRef>
          </c:cat>
          <c:val>
            <c:numRef>
              <c:f>ΔΗΜΟΓΡΑΦΙΚΕΣ!$E$7:$E$14</c:f>
              <c:numCache>
                <c:formatCode>0%</c:formatCode>
                <c:ptCount val="8"/>
                <c:pt idx="0">
                  <c:v>0.28776978417266191</c:v>
                </c:pt>
                <c:pt idx="1">
                  <c:v>0.24820143884892096</c:v>
                </c:pt>
                <c:pt idx="2">
                  <c:v>0.17985611510791369</c:v>
                </c:pt>
                <c:pt idx="3">
                  <c:v>0.12230215827338133</c:v>
                </c:pt>
                <c:pt idx="4">
                  <c:v>9.712230215827343E-2</c:v>
                </c:pt>
                <c:pt idx="5">
                  <c:v>5.7553956834532398E-2</c:v>
                </c:pt>
                <c:pt idx="6">
                  <c:v>0</c:v>
                </c:pt>
                <c:pt idx="7">
                  <c:v>7.194244604316548E-3</c:v>
                </c:pt>
              </c:numCache>
            </c:numRef>
          </c:val>
        </c:ser>
        <c:dLbls/>
        <c:shape val="box"/>
        <c:axId val="175999232"/>
        <c:axId val="176001024"/>
        <c:axId val="0"/>
      </c:bar3DChart>
      <c:catAx>
        <c:axId val="175999232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sz="1200" b="1" i="1"/>
            </a:pPr>
            <a:endParaRPr lang="el-GR"/>
          </a:p>
        </c:txPr>
        <c:crossAx val="176001024"/>
        <c:crosses val="autoZero"/>
        <c:auto val="1"/>
        <c:lblAlgn val="ctr"/>
        <c:lblOffset val="100"/>
      </c:catAx>
      <c:valAx>
        <c:axId val="176001024"/>
        <c:scaling>
          <c:orientation val="minMax"/>
        </c:scaling>
        <c:delete val="1"/>
        <c:axPos val="t"/>
        <c:numFmt formatCode="0%" sourceLinked="1"/>
        <c:majorTickMark val="none"/>
        <c:tickLblPos val="none"/>
        <c:crossAx val="1759992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1.8476783002946761E-2"/>
                  <c:y val="1.1565199495138082E-2"/>
                </c:manualLayout>
              </c:layout>
              <c:showVal val="1"/>
            </c:dLbl>
            <c:dLbl>
              <c:idx val="1"/>
              <c:layout>
                <c:manualLayout>
                  <c:x val="1.1757952820057031E-2"/>
                  <c:y val="-2.8912998737845156E-3"/>
                </c:manualLayout>
              </c:layout>
              <c:showVal val="1"/>
            </c:dLbl>
            <c:dLbl>
              <c:idx val="2"/>
              <c:layout>
                <c:manualLayout>
                  <c:x val="1.1757952820057031E-2"/>
                  <c:y val="8.6738996213534952E-3"/>
                </c:manualLayout>
              </c:layout>
              <c:showVal val="1"/>
            </c:dLbl>
            <c:dLbl>
              <c:idx val="3"/>
              <c:layout>
                <c:manualLayout>
                  <c:x val="8.3985377286121647E-3"/>
                  <c:y val="8.673899621353549E-3"/>
                </c:manualLayout>
              </c:layout>
              <c:showVal val="1"/>
            </c:dLbl>
            <c:dLbl>
              <c:idx val="4"/>
              <c:layout>
                <c:manualLayout>
                  <c:x val="1.1757952820057031E-2"/>
                  <c:y val="-5.7825997475690321E-3"/>
                </c:manualLayout>
              </c:layout>
              <c:showVal val="1"/>
            </c:dLbl>
            <c:dLbl>
              <c:idx val="5"/>
              <c:layout>
                <c:manualLayout>
                  <c:x val="1.5117367911501894E-2"/>
                  <c:y val="8.6738996213534432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el-GR"/>
              </a:p>
            </c:txPr>
            <c:showVal val="1"/>
          </c:dLbls>
          <c:cat>
            <c:strRef>
              <c:f>ΔΗΜΟΓΡΑΦΙΚΕΣ!$C$30:$C$35</c:f>
              <c:strCache>
                <c:ptCount val="6"/>
                <c:pt idx="0">
                  <c:v>Από 1 μέχρι 5</c:v>
                </c:pt>
                <c:pt idx="1">
                  <c:v>Από 6 μέχρι 10</c:v>
                </c:pt>
                <c:pt idx="2">
                  <c:v>Από 11 μέχρι 20</c:v>
                </c:pt>
                <c:pt idx="3">
                  <c:v>Από 21 μέχρι 50</c:v>
                </c:pt>
                <c:pt idx="4">
                  <c:v>Από 51 και πάνω</c:v>
                </c:pt>
                <c:pt idx="5">
                  <c:v>ΔΞ/ΔΑ</c:v>
                </c:pt>
              </c:strCache>
            </c:strRef>
          </c:cat>
          <c:val>
            <c:numRef>
              <c:f>ΔΗΜΟΓΡΑΦΙΚΕΣ!$E$30:$E$35</c:f>
              <c:numCache>
                <c:formatCode>0%</c:formatCode>
                <c:ptCount val="6"/>
                <c:pt idx="0">
                  <c:v>0.6258992805755399</c:v>
                </c:pt>
                <c:pt idx="1">
                  <c:v>0.18705035971223027</c:v>
                </c:pt>
                <c:pt idx="2">
                  <c:v>9.712230215827343E-2</c:v>
                </c:pt>
                <c:pt idx="3">
                  <c:v>5.3956834532374098E-2</c:v>
                </c:pt>
                <c:pt idx="4">
                  <c:v>1.4388489208633099E-2</c:v>
                </c:pt>
                <c:pt idx="5">
                  <c:v>2.1582733812949641E-2</c:v>
                </c:pt>
              </c:numCache>
            </c:numRef>
          </c:val>
        </c:ser>
        <c:dLbls/>
        <c:shape val="box"/>
        <c:axId val="176694016"/>
        <c:axId val="176695552"/>
        <c:axId val="0"/>
      </c:bar3DChart>
      <c:catAx>
        <c:axId val="176694016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sz="1200" b="1" i="1"/>
            </a:pPr>
            <a:endParaRPr lang="el-GR"/>
          </a:p>
        </c:txPr>
        <c:crossAx val="176695552"/>
        <c:crosses val="autoZero"/>
        <c:auto val="1"/>
        <c:lblAlgn val="ctr"/>
        <c:lblOffset val="100"/>
      </c:catAx>
      <c:valAx>
        <c:axId val="176695552"/>
        <c:scaling>
          <c:orientation val="minMax"/>
        </c:scaling>
        <c:delete val="1"/>
        <c:axPos val="t"/>
        <c:numFmt formatCode="0%" sourceLinked="1"/>
        <c:majorTickMark val="none"/>
        <c:tickLblPos val="none"/>
        <c:crossAx val="176694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rgbClr val="00206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dPt>
            <c:idx val="5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9.6201432164103005E-3"/>
                  <c:y val="8.6739015960661942E-3"/>
                </c:manualLayout>
              </c:layout>
              <c:showVal val="1"/>
            </c:dLbl>
            <c:dLbl>
              <c:idx val="1"/>
              <c:layout>
                <c:manualLayout>
                  <c:x val="9.6201432164103005E-3"/>
                  <c:y val="8.6739015960661942E-3"/>
                </c:manualLayout>
              </c:layout>
              <c:showVal val="1"/>
            </c:dLbl>
            <c:dLbl>
              <c:idx val="2"/>
              <c:layout>
                <c:manualLayout>
                  <c:x val="8.0167860136752533E-3"/>
                  <c:y val="-2.8913005320221176E-3"/>
                </c:manualLayout>
              </c:layout>
              <c:showVal val="1"/>
            </c:dLbl>
            <c:dLbl>
              <c:idx val="3"/>
              <c:layout>
                <c:manualLayout>
                  <c:x val="8.0167860136752533E-3"/>
                  <c:y val="8.6739015960661942E-3"/>
                </c:manualLayout>
              </c:layout>
              <c:showVal val="1"/>
            </c:dLbl>
            <c:dLbl>
              <c:idx val="4"/>
              <c:layout>
                <c:manualLayout>
                  <c:x val="1.763692923008555E-2"/>
                  <c:y val="8.6741292575254082E-3"/>
                </c:manualLayout>
              </c:layout>
              <c:showVal val="1"/>
            </c:dLbl>
            <c:dLbl>
              <c:idx val="5"/>
              <c:layout>
                <c:manualLayout>
                  <c:x val="1.6033572027350559E-2"/>
                  <c:y val="8.673901596066301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0"/>
                </a:pPr>
                <a:endParaRPr lang="el-GR"/>
              </a:p>
            </c:txPr>
            <c:showVal val="1"/>
          </c:dLbls>
          <c:cat>
            <c:strRef>
              <c:f>ΔΗΜΟΓΡΑΦΙΚΕΣ!$C$51:$C$56</c:f>
              <c:strCache>
                <c:ptCount val="6"/>
                <c:pt idx="0">
                  <c:v>Μέχρι 100.000 €</c:v>
                </c:pt>
                <c:pt idx="1">
                  <c:v>Από 100.001 € μέχρι 250.000 €</c:v>
                </c:pt>
                <c:pt idx="2">
                  <c:v>Από 250.001 € μέχρι 500.000 €</c:v>
                </c:pt>
                <c:pt idx="3">
                  <c:v>Από 500.001 € μέχρι 1.000.000 €</c:v>
                </c:pt>
                <c:pt idx="4">
                  <c:v>Πάνω από 1.000.000 €</c:v>
                </c:pt>
                <c:pt idx="5">
                  <c:v>ΔΞ/ΔΑ</c:v>
                </c:pt>
              </c:strCache>
            </c:strRef>
          </c:cat>
          <c:val>
            <c:numRef>
              <c:f>ΔΗΜΟΓΡΑΦΙΚΕΣ!$E$51:$E$56</c:f>
              <c:numCache>
                <c:formatCode>0%</c:formatCode>
                <c:ptCount val="6"/>
                <c:pt idx="0">
                  <c:v>0.22302158273381292</c:v>
                </c:pt>
                <c:pt idx="1">
                  <c:v>0.2122302158273382</c:v>
                </c:pt>
                <c:pt idx="2">
                  <c:v>0.14388489208633096</c:v>
                </c:pt>
                <c:pt idx="3">
                  <c:v>0.14748201438848921</c:v>
                </c:pt>
                <c:pt idx="4">
                  <c:v>0.22302158273381292</c:v>
                </c:pt>
                <c:pt idx="5">
                  <c:v>5.0359712230215833E-2</c:v>
                </c:pt>
              </c:numCache>
            </c:numRef>
          </c:val>
        </c:ser>
        <c:dLbls/>
        <c:shape val="box"/>
        <c:axId val="176778624"/>
        <c:axId val="176788608"/>
        <c:axId val="0"/>
      </c:bar3DChart>
      <c:catAx>
        <c:axId val="176778624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sz="1200" b="1" i="1"/>
            </a:pPr>
            <a:endParaRPr lang="el-GR"/>
          </a:p>
        </c:txPr>
        <c:crossAx val="176788608"/>
        <c:crosses val="autoZero"/>
        <c:auto val="1"/>
        <c:lblAlgn val="ctr"/>
        <c:lblOffset val="100"/>
      </c:catAx>
      <c:valAx>
        <c:axId val="176788608"/>
        <c:scaling>
          <c:orientation val="minMax"/>
        </c:scaling>
        <c:delete val="1"/>
        <c:axPos val="t"/>
        <c:numFmt formatCode="0%" sourceLinked="1"/>
        <c:majorTickMark val="none"/>
        <c:tickLblPos val="none"/>
        <c:crossAx val="1767786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FD30B3-3B76-4134-9DA6-213FE50EC99F}" type="datetimeFigureOut">
              <a:rPr lang="el-GR"/>
              <a:pPr>
                <a:defRPr/>
              </a:pPr>
              <a:t>25/6/2020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743B05-178E-4667-B525-2707C6ACCB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13371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4AD4F-1601-48D5-A4ED-93BB55D9CEC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6" descr="ΛΟΓΟΤΥΠΟ ΕΛΛΗΝΙΚΟ.jpg"/>
          <p:cNvPicPr>
            <a:picLocks noChangeAspect="1"/>
          </p:cNvPicPr>
          <p:nvPr userDrawn="1"/>
        </p:nvPicPr>
        <p:blipFill>
          <a:blip r:embed="rId2" cstate="print"/>
          <a:srcRect l="13332" t="15099" r="13332" b="20131"/>
          <a:stretch>
            <a:fillRect/>
          </a:stretch>
        </p:blipFill>
        <p:spPr bwMode="auto">
          <a:xfrm>
            <a:off x="138113" y="5929313"/>
            <a:ext cx="13620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9AC35D-9D69-451A-9409-05AF9DB77AFA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9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5715008" y="6303772"/>
            <a:ext cx="2895600" cy="476250"/>
          </a:xfrm>
        </p:spPr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C87EFC-1356-4976-9037-317B2EB318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 descr="logo-palmos_darke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44208" y="6120728"/>
            <a:ext cx="2520280" cy="4046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319AAC-1EB1-485E-907A-F719508F97E5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6E722D-A3DB-4AE1-83C4-AB326C131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2D79E7-B96D-41A5-8DEF-167BE5451390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094FDE-BA24-42C6-A717-7FFC96A20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A7C386-9086-4C10-81CD-84D6267864A5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0D5578-BB16-4EB9-950D-C0E0C7716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1891FF-7091-47A4-91EE-E74E0B1028E9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CA16D5-5BA7-4852-9999-0B091430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CF144-E27C-44D9-8EDC-77825795035E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D842A2-F327-4D46-9E69-64AFA47D5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BCF86A-2F82-4FEA-A8AD-348769681D5A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7AE02-5C53-4102-A9B8-011D6C674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F1FA74-0336-4AF8-8A7B-093B04B84101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2CA135-06BC-45F7-B9B1-EBBC1CD27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D2FFDF-3C7F-4B95-9A6D-3DFCE3886BE3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2045E8-3AB1-4C80-800B-D9364C27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DBA170-E515-4452-A4E0-E3B620392F10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E42BC7-F1C1-40B3-B8D7-414626EAC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1AF7E4-FE89-4311-8D2A-E4EFC7C1CEC6}" type="datetimeFigureOut">
              <a:rPr lang="en-US"/>
              <a:pPr>
                <a:defRPr/>
              </a:pPr>
              <a:t>6/25/2020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EEEFB0-4FCD-42D3-8F53-CBA391EB2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943FE6-D4D2-4E7B-87E0-15DFB8940727}" type="datetimeFigureOut">
              <a:rPr lang="en-US"/>
              <a:pPr>
                <a:defRPr/>
              </a:pPr>
              <a:t>6/25/2020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BF74E54-4115-41B4-942B-7C286C0138DD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/>
          </p:cNvSpPr>
          <p:nvPr/>
        </p:nvSpPr>
        <p:spPr bwMode="auto">
          <a:xfrm>
            <a:off x="1000125" y="692696"/>
            <a:ext cx="8143875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l-GR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ΑΠΟΨΕΙΣ ΤΩΝ ΜΕΛΩΝ ΤΟΥ ΕΒΕΘ ΓΙΑ ΤΗΝ ΠΑΡΟΧΗ ΕΓΓΥΗΜΕΝΩΝ ΔΑΝΕΙΩΝ ΜΕΣΩ ΤΟΥ «ΤΑΜΕΙΟΥ ΕΓΓΥΟΔΟΣΙΑΣ ΕΠΙΧΕΙΡΗΣΕΩΝ </a:t>
            </a:r>
            <a:r>
              <a:rPr lang="en-US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COVID-19</a:t>
            </a:r>
            <a:r>
              <a:rPr lang="el-GR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»</a:t>
            </a:r>
          </a:p>
        </p:txBody>
      </p:sp>
      <p:pic>
        <p:nvPicPr>
          <p:cNvPr id="2" name="Picture 2" descr="C:\Users\Eva\Desktop\COMONE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5616624" cy="352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648197" y="115888"/>
            <a:ext cx="652420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ΔΗΜΟΓΡΑΦΙΚΑ ΣΤΟΙΧΕΙΑ ΕΠΙΧΕΙΡΗΣΕΩΝ</a:t>
            </a:r>
            <a:endParaRPr lang="el-GR" sz="28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8" name="Title 1"/>
          <p:cNvSpPr>
            <a:spLocks/>
          </p:cNvSpPr>
          <p:nvPr/>
        </p:nvSpPr>
        <p:spPr bwMode="auto">
          <a:xfrm>
            <a:off x="1619672" y="691952"/>
            <a:ext cx="652420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ΑΡΙΘΜΟΣ ΕΡΓΑΖΟΜΕΝΩΝ ΕΠΙΧΕΙΡΗΣΗΣ</a:t>
            </a:r>
            <a:endParaRPr lang="el-GR" sz="24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22372578"/>
              </p:ext>
            </p:extLst>
          </p:nvPr>
        </p:nvGraphicFramePr>
        <p:xfrm>
          <a:off x="1331640" y="1556792"/>
          <a:ext cx="75608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725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648197" y="115888"/>
            <a:ext cx="652420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ΔΗΜΟΓΡΑΦΙΚΑ ΣΤΟΙΧΕΙΑ ΕΠΙΧΕΙΡΗΣΕΩΝ</a:t>
            </a:r>
            <a:endParaRPr lang="el-GR" sz="28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8" name="Title 1"/>
          <p:cNvSpPr>
            <a:spLocks/>
          </p:cNvSpPr>
          <p:nvPr/>
        </p:nvSpPr>
        <p:spPr bwMode="auto">
          <a:xfrm>
            <a:off x="1619672" y="691952"/>
            <a:ext cx="652420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ΚΥΚΛΟΣ ΕΡΓΑΣΙΩΝ ΕΠΙΧΕΙΡΗΣΗΣ</a:t>
            </a:r>
            <a:endParaRPr lang="el-GR" sz="24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93115094"/>
              </p:ext>
            </p:extLst>
          </p:nvPr>
        </p:nvGraphicFramePr>
        <p:xfrm>
          <a:off x="1115616" y="1484784"/>
          <a:ext cx="792088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225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648197" y="115888"/>
            <a:ext cx="6524203" cy="7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ΔΗΜΟΓΡΑΦΙΚΑ ΣΤΟΙΧΕΙΑ ΕΠΙΧΕΙΡΗΣΕΩΝ</a:t>
            </a:r>
            <a:endParaRPr lang="el-GR" sz="28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8" name="Title 1"/>
          <p:cNvSpPr>
            <a:spLocks/>
          </p:cNvSpPr>
          <p:nvPr/>
        </p:nvSpPr>
        <p:spPr bwMode="auto">
          <a:xfrm>
            <a:off x="1619672" y="691952"/>
            <a:ext cx="652420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ΚΛΑΔΟΣ ΔΡΑΣΤΗΡΙΟΤΗΤΑΣ ΕΠΙΧΕΙΡΗΣΗΣ</a:t>
            </a:r>
            <a:b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</a:b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(Πολλαπλή επιλογή)</a:t>
            </a:r>
            <a:endParaRPr lang="el-GR" sz="24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6734878"/>
              </p:ext>
            </p:extLst>
          </p:nvPr>
        </p:nvGraphicFramePr>
        <p:xfrm>
          <a:off x="1331640" y="1556792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386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/>
          </p:cNvSpPr>
          <p:nvPr/>
        </p:nvSpPr>
        <p:spPr bwMode="auto">
          <a:xfrm>
            <a:off x="1000125" y="692696"/>
            <a:ext cx="8143875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l-GR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ΑΠΟΨΕΙΣ ΤΩΝ ΜΕΛΩΝ ΤΟΥ ΕΒΕΘ ΓΙΑ ΤΗΝ ΠΑΡΟΧΗ ΕΓΓΥΗΜΕΝΩΝ ΔΑΝΕΙΩΝ ΜΕΣΩ ΤΟΥ «ΤΑΜΕΙΟΥ ΕΓΓΥΟΔΟΣΙΑΣ ΕΠΙΧΕΙΡΗΣΕΩΝ </a:t>
            </a:r>
            <a:r>
              <a:rPr lang="en-US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COVID-19</a:t>
            </a:r>
            <a:r>
              <a:rPr lang="el-GR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»</a:t>
            </a:r>
          </a:p>
        </p:txBody>
      </p:sp>
      <p:pic>
        <p:nvPicPr>
          <p:cNvPr id="2" name="Picture 2" descr="C:\Users\Eva\Desktop\COMONE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5616624" cy="352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94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428728" y="1214422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ΕΝΤΟΛΕΑΣ: 	ΕΜΠΟΡΙΚΟ &amp; ΒΙΟΜΗΧΑΝΙΚΟ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		ΕΠΙΜΕΛΗΤΗΡΙΟ ΘΕΣΣΑΛΟΝΙΚΗΣ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ΠΕΡΙΟΔΟΣ: 	</a:t>
            </a:r>
            <a:r>
              <a:rPr lang="en-US" dirty="0" smtClean="0"/>
              <a:t>22 – 25 IOYNIOY </a:t>
            </a:r>
            <a:r>
              <a:rPr lang="el-GR" dirty="0" smtClean="0"/>
              <a:t>2020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ΜΕΘΟΔΟΣ:	ΣΥΜΠΛΗΡΩΣΗ </a:t>
            </a:r>
            <a:r>
              <a:rPr lang="en-US" dirty="0" smtClean="0"/>
              <a:t>ON-LINE </a:t>
            </a:r>
            <a:r>
              <a:rPr lang="el-GR" dirty="0" smtClean="0"/>
              <a:t>ΕΡΩΤΗΜΑΤΟΛΟΓΙΩΝ 		</a:t>
            </a:r>
            <a:r>
              <a:rPr lang="el-GR" dirty="0" smtClean="0"/>
              <a:t>ΑΠ</a:t>
            </a:r>
            <a:r>
              <a:rPr lang="el-GR" dirty="0" smtClean="0"/>
              <a:t>Ο</a:t>
            </a:r>
            <a:r>
              <a:rPr lang="el-GR" dirty="0" smtClean="0"/>
              <a:t> ΕΠΙΧΕΙΡΗΣΕΙΣ – ΜΕΛΗ </a:t>
            </a:r>
            <a:r>
              <a:rPr lang="el-GR" dirty="0" smtClean="0"/>
              <a:t>ΤΟΥ ΕΒΕΘ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		</a:t>
            </a:r>
            <a:r>
              <a:rPr lang="el-GR" dirty="0" smtClean="0"/>
              <a:t>ΜΕ ΤΗ ΒΟΗΘΕΙΑ ΣΥΣΤΗΜΑΤΟΣ </a:t>
            </a:r>
            <a:r>
              <a:rPr lang="en-US" dirty="0" smtClean="0"/>
              <a:t>CAWI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ΠΕΡΙΟΧΗ:	ΝΟΜΟΣ ΘΕΣΣΑΛΟΝΙΚΗΣ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ΔΕΙΓΜΑ:		</a:t>
            </a:r>
            <a:r>
              <a:rPr lang="en-US" dirty="0" smtClean="0"/>
              <a:t>278 </a:t>
            </a:r>
            <a:r>
              <a:rPr lang="el-GR" dirty="0" smtClean="0"/>
              <a:t>ΕΠΙΧΕΙΡΗΣΕΙΣ – ΜΕΛΗ ΤΟΥ ΕΒΕΘ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648197" y="331912"/>
            <a:ext cx="652420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«Η </a:t>
            </a: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επιχείρησή σας έχει αιτηθεί δάνειο από την Τράπεζα με την οποία συνεργάζεστε με την εγγύηση του </a:t>
            </a:r>
            <a:r>
              <a:rPr lang="en-US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“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Ταμείου </a:t>
            </a: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Εγγυοδοσίας Επιχειρήσεων 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COVID-19</a:t>
            </a:r>
            <a:r>
              <a:rPr lang="en-US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”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;»</a:t>
            </a:r>
            <a:endParaRPr lang="el-GR" sz="24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677559"/>
              </p:ext>
            </p:extLst>
          </p:nvPr>
        </p:nvGraphicFramePr>
        <p:xfrm>
          <a:off x="1259632" y="1556792"/>
          <a:ext cx="72728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389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648197" y="331912"/>
            <a:ext cx="6884243" cy="122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«Τι απάντηση πήρατε στο αίτημά σας για δάνειο με την εγγύηση του </a:t>
            </a:r>
            <a:r>
              <a:rPr lang="en-US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“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Ταμείου </a:t>
            </a: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Εγγυοδοσίας Επιχειρήσεων 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COVID-19</a:t>
            </a:r>
            <a:r>
              <a:rPr lang="en-US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”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</a:t>
            </a: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από την Τράπεζα με την οποία συνεργάζεστε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;»</a:t>
            </a:r>
          </a:p>
          <a:p>
            <a:pPr algn="ctr">
              <a:defRPr/>
            </a:pP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</a:t>
            </a:r>
            <a:r>
              <a:rPr lang="el-GR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(απλή 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επιλογή</a:t>
            </a:r>
            <a:r>
              <a:rPr lang="en-US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– 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μεταξύ όσων έχουν 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αιτηθεί δάνειο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)</a:t>
            </a:r>
            <a:endParaRPr lang="el-GR" sz="24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4" name="Γράφημ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24742130"/>
              </p:ext>
            </p:extLst>
          </p:nvPr>
        </p:nvGraphicFramePr>
        <p:xfrm>
          <a:off x="1475656" y="1700808"/>
          <a:ext cx="72008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257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259632" y="475928"/>
            <a:ext cx="7884368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«Έχει γίνει η εκταμίευση του δανείου της επιχείρησής σας με εγγύηση του </a:t>
            </a:r>
            <a:r>
              <a:rPr lang="en-US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“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Ταμείου </a:t>
            </a: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Εγγυοδοσίας Επιχειρήσεων 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COVID-19</a:t>
            </a:r>
            <a:r>
              <a:rPr lang="en-US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”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;»</a:t>
            </a:r>
            <a:endParaRPr lang="en-US" sz="2000" b="1" dirty="0" smtClean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(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απλή επιλογή – 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μεταξύ όσων 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απάντησαν 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«Θετική, εγκρίθηκε»)</a:t>
            </a:r>
            <a:endParaRPr lang="el-GR" sz="20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9271768"/>
              </p:ext>
            </p:extLst>
          </p:nvPr>
        </p:nvGraphicFramePr>
        <p:xfrm>
          <a:off x="1403648" y="1772816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868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187624" y="260648"/>
            <a:ext cx="7776864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«Πού οφείλεται, κατά τη γνώμη σας, η απόρριψη της αίτησής σας για την χορήγηση δανείου με την εγγύηση του </a:t>
            </a:r>
            <a:r>
              <a:rPr lang="en-US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“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Ταμείου </a:t>
            </a:r>
            <a:r>
              <a:rPr lang="el-GR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Εγγυοδοσίας Επιχειρήσεων 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COVID-2019</a:t>
            </a:r>
            <a:r>
              <a:rPr lang="en-US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”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</a:t>
            </a:r>
            <a:r>
              <a:rPr lang="el-GR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από την Τράπεζα με την οποία 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συνεργάζεστε;»</a:t>
            </a:r>
            <a:endParaRPr lang="en-US" b="1" dirty="0" smtClean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(</a:t>
            </a:r>
            <a:r>
              <a:rPr lang="el-GR" sz="1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απλή επιλογή – για όσες επιχειρήσεις απάντησαν «Αρνητική, απορρίφθηκε»)</a:t>
            </a:r>
            <a:endParaRPr lang="el-GR" sz="14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4" name="Γράφημ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5234047"/>
              </p:ext>
            </p:extLst>
          </p:nvPr>
        </p:nvGraphicFramePr>
        <p:xfrm>
          <a:off x="395536" y="1628800"/>
          <a:ext cx="87484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728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331640" y="476672"/>
            <a:ext cx="7524328" cy="12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«Πώς θα χαρακτηρίζατε τις προϋποθέσεις επιλεξιμότητας για την χορήγηση δανείου με την εγγύηση του </a:t>
            </a:r>
            <a:r>
              <a:rPr lang="en-US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“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Ταμείου </a:t>
            </a:r>
            <a:r>
              <a:rPr lang="el-GR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Εγγυοδοσίας Επιχειρήσεων 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COVID-19</a:t>
            </a:r>
            <a:r>
              <a:rPr lang="en-US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”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</a:t>
            </a:r>
            <a:r>
              <a:rPr lang="el-GR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από την Τράπεζα με την οποία συνεργάζεστε; </a:t>
            </a: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»</a:t>
            </a:r>
            <a:endParaRPr lang="en-US" b="1" dirty="0" smtClean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1476007"/>
              </p:ext>
            </p:extLst>
          </p:nvPr>
        </p:nvGraphicFramePr>
        <p:xfrm>
          <a:off x="1331640" y="1844824"/>
          <a:ext cx="74168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89673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475656" y="764704"/>
            <a:ext cx="7380312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«Πώς θα χαρακτηρίζατε γενικά τις διαδικασίες έγκρισης δανείου με την εγγύηση του </a:t>
            </a:r>
            <a:r>
              <a:rPr lang="en-US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“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Ταμείου </a:t>
            </a: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Εγγυοδοσίας Επιχειρήσεων 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COVID-19</a:t>
            </a:r>
            <a:r>
              <a:rPr lang="en-US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”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</a:t>
            </a: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από την Τράπεζα με την οποία 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συνεργάζεστε;</a:t>
            </a:r>
            <a:r>
              <a:rPr lang="el-GR" sz="20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 </a:t>
            </a:r>
            <a:r>
              <a:rPr lang="el-GR" sz="20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»</a:t>
            </a:r>
            <a:endParaRPr lang="en-US" sz="2000" b="1" dirty="0" smtClean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9886589"/>
              </p:ext>
            </p:extLst>
          </p:nvPr>
        </p:nvGraphicFramePr>
        <p:xfrm>
          <a:off x="1475656" y="1916832"/>
          <a:ext cx="69847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171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/>
          </p:cNvSpPr>
          <p:nvPr/>
        </p:nvSpPr>
        <p:spPr bwMode="auto">
          <a:xfrm>
            <a:off x="1648197" y="115888"/>
            <a:ext cx="652420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sz="2400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ΔΗΜΟΓΡΑΦΙΚΑ ΣΤΟΙΧΕΙΑ ΕΠΙΧΕΙΡΗΣΕΩΝ</a:t>
            </a:r>
            <a:endParaRPr lang="el-GR" sz="28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8" name="Title 1"/>
          <p:cNvSpPr>
            <a:spLocks/>
          </p:cNvSpPr>
          <p:nvPr/>
        </p:nvSpPr>
        <p:spPr bwMode="auto">
          <a:xfrm>
            <a:off x="1619672" y="691952"/>
            <a:ext cx="652420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l-GR" b="1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ΝΟΜΙΚΗ ΜΟΡΦΗ ΕΠΙΧΕΙΡΗΣΗΣ</a:t>
            </a:r>
            <a:endParaRPr lang="el-GR" sz="24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graphicFrame>
        <p:nvGraphicFramePr>
          <p:cNvPr id="10" name="Γράφημα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3467594"/>
              </p:ext>
            </p:extLst>
          </p:nvPr>
        </p:nvGraphicFramePr>
        <p:xfrm>
          <a:off x="1187624" y="1590674"/>
          <a:ext cx="7632848" cy="4430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4830</TotalTime>
  <Words>368</Words>
  <Application>Microsoft Office PowerPoint</Application>
  <PresentationFormat>Προβολή στην οθόνη (4:3)</PresentationFormat>
  <Paragraphs>74</Paragraphs>
  <Slides>13</Slides>
  <Notes>13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Solstice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Company>Ανατολικό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Εμπορικά Κέντρα – Τοπικές Αγορές</dc:title>
  <dc:creator>Πασχάλης Τεμεκενίδης</dc:creator>
  <cp:lastModifiedBy>Alexander Temekenidis</cp:lastModifiedBy>
  <cp:revision>995</cp:revision>
  <dcterms:created xsi:type="dcterms:W3CDTF">2008-09-25T06:40:00Z</dcterms:created>
  <dcterms:modified xsi:type="dcterms:W3CDTF">2020-06-25T12:33:05Z</dcterms:modified>
</cp:coreProperties>
</file>